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53" r:id="rId3"/>
  </p:sldMasterIdLst>
  <p:notesMasterIdLst>
    <p:notesMasterId r:id="rId33"/>
  </p:notesMasterIdLst>
  <p:sldIdLst>
    <p:sldId id="256" r:id="rId4"/>
    <p:sldId id="322" r:id="rId5"/>
    <p:sldId id="323" r:id="rId6"/>
    <p:sldId id="348" r:id="rId7"/>
    <p:sldId id="325" r:id="rId8"/>
    <p:sldId id="349" r:id="rId9"/>
    <p:sldId id="350" r:id="rId10"/>
    <p:sldId id="347" r:id="rId11"/>
    <p:sldId id="351" r:id="rId12"/>
    <p:sldId id="326" r:id="rId13"/>
    <p:sldId id="327" r:id="rId14"/>
    <p:sldId id="328" r:id="rId15"/>
    <p:sldId id="331" r:id="rId16"/>
    <p:sldId id="332" r:id="rId17"/>
    <p:sldId id="333" r:id="rId18"/>
    <p:sldId id="334" r:id="rId19"/>
    <p:sldId id="335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04" r:id="rId31"/>
    <p:sldId id="301" r:id="rId32"/>
  </p:sldIdLst>
  <p:sldSz cx="9144000" cy="5143500" type="screen16x9"/>
  <p:notesSz cx="6858000" cy="9144000"/>
  <p:embeddedFontLst>
    <p:embeddedFont>
      <p:font typeface="나눔스퀘어_ac" panose="020B0600000101010101" pitchFamily="50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나눔스퀘어_ac Bold" panose="020B0600000101010101" pitchFamily="50" charset="-127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50" autoAdjust="0"/>
  </p:normalViewPr>
  <p:slideViewPr>
    <p:cSldViewPr>
      <p:cViewPr varScale="1">
        <p:scale>
          <a:sx n="94" d="100"/>
          <a:sy n="94" d="100"/>
        </p:scale>
        <p:origin x="1138" y="82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기준 밝기를 선택한 후 입력 영상에서 기준 밝기보다 낮은 밝기를 갖는 픽셀들은 결과 영상에서 검정색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(0),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기준 밝기보다 높거나 같은 밝기를 갖는 픽셀들은 흰색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(255)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변환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기준 밝기가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임계치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506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최적화 알고리즘에서는 목적함수를 사용하여 점수 계산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295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그레이 레벨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임계화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인자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임계치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 번째 인자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임계치보다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큰 수에 대한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처리값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직접 설정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467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th1: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임계치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dst1: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영상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가우시안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블러링을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전경과 배경에 해당하는 봉우리의 분리가 쉽도록 도와줌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914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17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생물학의 한 분야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영상처리에서의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모폴로지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변환은 수학적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모폴로지를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의미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수학적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모폴로지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관심 객체의 검출을 쉽게 처리할 수 있도록 영상 분할 결과를 단순화하는 방법으로 사용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이진 영상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그레이스케일 영상에 적용 가능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505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290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412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539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072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전경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배경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 추출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97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 이미지가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이진화된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이미지라면 팽창과 침식 연산으로도 우수한 결과를 얻을 수 있으나 그레이스케일이나 다중 채널 이미지를 사용하는 경우 더 복잡한 연산을 필요로 함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모폴로지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열림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닫힘 활용하여 우수한 결과 획득 가능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87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929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연결 요소를 정의하기 위해서는 인접한 픽셀 간의 연결 여부를 먼저 결정해야 함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298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객체에 대한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레이블링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패스가 처리 과정 복잡하지만 처리 시간 짧아 주로 사용됨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72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1~3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단계까지의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레이블링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단계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단계의 동치 처리 단계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76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808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영역을 합치면 전체 영역이 된다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나눠진 영역은 연결되어져 있어야 한다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연결 안 된 상태로 분리 될 때도 있음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영역 사이에는 중첩되는 부분이 없다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영역 하나에 대해서는 어떤 특성을 만족시킨다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질감 등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영역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합쳐 놓고 특성을 따져보면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동일한 특성이 아닐 수 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474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영역 확장 방법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사전에 정해진 유사도 측정방법을 기반으로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 예시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픽셀 밝기 값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색을 이용할 건지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질감을 이용할 건지 특징을 정의하고 기준 선택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438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분할 및 합병 방법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영상을 겹치지 않는 일정 크기의 부분 영역으로 구분한 후 영상 분할의 기본 원칙을 만족하도록 각 부분 영역을 반복적으로 분할하거나 합병을 수행하는 방법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698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용어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Watershed:</a:t>
            </a:r>
            <a:r>
              <a:rPr lang="en-US" altLang="ko-KR" sz="1200" baseline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baseline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분수령</a:t>
            </a:r>
            <a:r>
              <a:rPr lang="en-US" altLang="ko-KR" sz="1200" baseline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baseline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물이 흘러가는 방향이 나누어지는 경계</a:t>
            </a:r>
            <a:endParaRPr lang="en-US" altLang="ko-KR" sz="1200" baseline="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Minima: </a:t>
            </a:r>
            <a:r>
              <a:rPr lang="ko-KR" altLang="en-US" sz="1200" baseline="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집수</a:t>
            </a:r>
            <a:r>
              <a:rPr lang="ko-KR" altLang="en-US" sz="1200" baseline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구역의 최저점</a:t>
            </a:r>
            <a:endParaRPr lang="en-US" altLang="ko-KR" sz="1200" baseline="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Catchment basin: </a:t>
            </a:r>
            <a:r>
              <a:rPr lang="ko-KR" altLang="en-US" sz="1200" baseline="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집수</a:t>
            </a:r>
            <a:r>
              <a:rPr lang="ko-KR" altLang="en-US" sz="1200" baseline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구역</a:t>
            </a:r>
            <a:r>
              <a:rPr lang="en-US" altLang="ko-KR" sz="1200" baseline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baseline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동일 호수로 물이 모이는 구역</a:t>
            </a:r>
            <a:endParaRPr lang="en-US" altLang="ko-KR" sz="1200" baseline="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Grayscale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변환하면 각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값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(0~255)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높고 낮음으로 구분할 수 있을 것이다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이것을 지형의 높낮이로 가정하고 높은 부분을 봉우리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낮은 부분을 계곡이라고 표현할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그곳에 물을 붓는다고 생각하면 물이 섞이는 부분이 생길 것이다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부분에 경계선을 만들어 서로 섞이지 않게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그 경계선을 이미지의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구분지점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영역의 경계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파악하여 이미지 분할을 하게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98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04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 공간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관측 값들이 있는 공간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 변수가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특징 공간을 가짐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군집화 기반 방법의 대표적 종류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그레이 레벨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임계화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318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히스토그램에서 빈들이 넓은 범위에 분포하면 높은 명암 대비를 갖는 영상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일부 빈에만 값이 분포한다면 낮은 명암 대비 영상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동일한 명암 대비를 갖는 영상이라도 빈들이 주로 히스토그램 왼쪽에 분포하면 이 영상은 어둡게 보임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오른쪽에 주로 분포하면 밝게 나타남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359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126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3944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1" r:id="rId3"/>
    <p:sldLayoutId id="2147483682" r:id="rId4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946661" y="2785048"/>
            <a:ext cx="6211372" cy="1080120"/>
          </a:xfrm>
        </p:spPr>
        <p:txBody>
          <a:bodyPr/>
          <a:lstStyle/>
          <a:p>
            <a:pPr lvl="0"/>
            <a:r>
              <a:rPr lang="en-US" altLang="ko-KR" dirty="0" smtClean="0">
                <a:ea typeface="맑은 고딕" pitchFamily="50" charset="-127"/>
              </a:rPr>
              <a:t>IMAGE PROCESSING using PYTHON and OPENCV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946661" y="3865168"/>
            <a:ext cx="5219924" cy="504056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20190101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김규리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2" name="Group 5"/>
          <p:cNvGrpSpPr/>
          <p:nvPr/>
        </p:nvGrpSpPr>
        <p:grpSpPr>
          <a:xfrm>
            <a:off x="2771800" y="2785048"/>
            <a:ext cx="129393" cy="1440160"/>
            <a:chOff x="3424672" y="2643758"/>
            <a:chExt cx="283232" cy="1584176"/>
          </a:xfrm>
        </p:grpSpPr>
        <p:sp>
          <p:nvSpPr>
            <p:cNvPr id="13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83300" t="18507" r="8303" b="66400"/>
          <a:stretch/>
        </p:blipFill>
        <p:spPr>
          <a:xfrm>
            <a:off x="7956618" y="22890"/>
            <a:ext cx="1170946" cy="118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분할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그레이 레벨 히스토그램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영상의 각 밝기 단계에 해당하는 픽셀의 수를 집계하여 표현한 데이터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5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영상의 명암 대비나 밝기 분포를 쉽게 확인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5587" t="15000" r="36613" b="49433"/>
          <a:stretch/>
        </p:blipFill>
        <p:spPr>
          <a:xfrm>
            <a:off x="323528" y="2651740"/>
            <a:ext cx="4032448" cy="21342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5587" t="54067" r="36613" b="11633"/>
          <a:stretch/>
        </p:blipFill>
        <p:spPr>
          <a:xfrm>
            <a:off x="4607496" y="2651740"/>
            <a:ext cx="4181443" cy="21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4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분할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그레이 레벨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임계화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그레이 레벨 히스토그램을 특징 공간으로 사용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간단한 그레이 레벨 변환 과정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영상에 단일 객체가 포함되어 있는 경우에 배경으로부터 객체를 추출하는 방법으로 적절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8895" t="40200" r="39762" b="30400"/>
          <a:stretch/>
        </p:blipFill>
        <p:spPr>
          <a:xfrm>
            <a:off x="1619164" y="2643758"/>
            <a:ext cx="5976664" cy="239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8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분할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그레이 레벨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임계화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최적의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임계치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Otsu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제안한 방법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임계치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기준으로 영역을 두 개 그룹으로 나누었을 때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그룹 내의 명암 분포는 균일하고 그룹 사이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명암 차이는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최대화될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 있도록 함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5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가능한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임계치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 점수를 계산하여 가장 좋은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최종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임계치로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선택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최적화 알고리즘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56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분할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21301" r="66931" b="59100"/>
          <a:stretch/>
        </p:blipFill>
        <p:spPr>
          <a:xfrm>
            <a:off x="1548172" y="1707654"/>
            <a:ext cx="6047656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2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분할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5299" r="61026" b="33900"/>
          <a:stretch/>
        </p:blipFill>
        <p:spPr>
          <a:xfrm>
            <a:off x="1008112" y="1275606"/>
            <a:ext cx="7127776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2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47900" r="57481" b="15701"/>
          <a:stretch/>
        </p:blipFill>
        <p:spPr>
          <a:xfrm>
            <a:off x="684076" y="987574"/>
            <a:ext cx="7775848" cy="374441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분할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3463" t="19201" r="33463" b="27600"/>
          <a:stretch/>
        </p:blipFill>
        <p:spPr>
          <a:xfrm>
            <a:off x="4129884" y="905279"/>
            <a:ext cx="4320480" cy="39090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76" y="1833668"/>
            <a:ext cx="2736304" cy="205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7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5936" y="2187651"/>
            <a:ext cx="4689688" cy="629404"/>
          </a:xfrm>
        </p:spPr>
        <p:txBody>
          <a:bodyPr/>
          <a:lstStyle/>
          <a:p>
            <a:pPr algn="ctr"/>
            <a:r>
              <a:rPr lang="ko-KR" altLang="en-US" sz="32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모폴로지</a:t>
            </a:r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변환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Round Same Side Corner Rectangle 6">
            <a:extLst>
              <a:ext uri="{FF2B5EF4-FFF2-40B4-BE49-F238E27FC236}">
                <a16:creationId xmlns:a16="http://schemas.microsoft.com/office/drawing/2014/main" id="{6329D35A-7A76-489A-9D27-F3D0B4A9BDBC}"/>
              </a:ext>
            </a:extLst>
          </p:cNvPr>
          <p:cNvSpPr/>
          <p:nvPr/>
        </p:nvSpPr>
        <p:spPr>
          <a:xfrm rot="2700000">
            <a:off x="2289269" y="2325304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34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모폴로지</a:t>
            </a:r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모폴로지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변환 개요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모폴로지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(morphology)</a:t>
            </a: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동물이나 식물의 모양이나 구조를 다루는 학문 분야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모폴로지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관심 객체의 검출을 쉽게 처리할 수 있도록 영상 분할된 결과를 단순화하는 방법으로 사용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 경계를 단순화하거나 객체 내부에 존재하는 작은 구멍을 채움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팽창 연산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침식 연산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52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모폴로지</a:t>
            </a:r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팽창 연산과 침식 연산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팽창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연산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객체의 크기를 확장하는 연산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 내부의 작은 구멍을 채우거나 근접한 위치의 두 객체 연결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알고리즘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구조적 요소의 기준 지점이 영상의 배경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(‘0’)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위치하면 다음 위치로 이동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구조적 요소의 기준 지점이 영상의 객체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(‘1‘)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위치하면 구조적 요소와 영상을 논리합 연산 수행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56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모폴로지</a:t>
            </a:r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팽창 연산과 침식 연산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03648" y="1457962"/>
            <a:ext cx="6156684" cy="3573246"/>
            <a:chOff x="1403648" y="1457962"/>
            <a:chExt cx="6156684" cy="357324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16138" t="27600" r="43307" b="29700"/>
            <a:stretch/>
          </p:blipFill>
          <p:spPr>
            <a:xfrm>
              <a:off x="1583668" y="1491630"/>
              <a:ext cx="5976664" cy="3539578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403648" y="1457962"/>
              <a:ext cx="1512168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364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5936" y="2187651"/>
            <a:ext cx="4689688" cy="629404"/>
          </a:xfrm>
        </p:spPr>
        <p:txBody>
          <a:bodyPr/>
          <a:lstStyle/>
          <a:p>
            <a:pPr algn="ctr"/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분할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Round Same Side Corner Rectangle 6">
            <a:extLst>
              <a:ext uri="{FF2B5EF4-FFF2-40B4-BE49-F238E27FC236}">
                <a16:creationId xmlns:a16="http://schemas.microsoft.com/office/drawing/2014/main" id="{6329D35A-7A76-489A-9D27-F3D0B4A9BDBC}"/>
              </a:ext>
            </a:extLst>
          </p:cNvPr>
          <p:cNvSpPr/>
          <p:nvPr/>
        </p:nvSpPr>
        <p:spPr>
          <a:xfrm rot="2700000">
            <a:off x="2289269" y="2325304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50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모폴로지</a:t>
            </a:r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팽창 연산과 침식 연산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침식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연산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객체의 크기를 축소하는 연산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 경계 침식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작은 돌기 제거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알고리즘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구조적 요소의 기준 지점이 영상의 배경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(‘0’)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위치하면 다음 위치로 이동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구조적 요소의 기준 지점이 영상의 객체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(‘1‘)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위치하면 구조적 요소의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‘1’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 중에서 한 개라도 객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체를 벗어나면 영상의 그 위치를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‘0’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변경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50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모폴로지</a:t>
            </a:r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팽창 연산과 침식 연산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457954" y="1491630"/>
            <a:ext cx="6228092" cy="3484932"/>
            <a:chOff x="935088" y="2983260"/>
            <a:chExt cx="7344816" cy="432048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16138" t="28300" r="43700" b="29700"/>
            <a:stretch/>
          </p:blipFill>
          <p:spPr>
            <a:xfrm>
              <a:off x="935088" y="2983260"/>
              <a:ext cx="7344816" cy="432048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935088" y="2983260"/>
              <a:ext cx="1512168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851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모폴로지</a:t>
            </a:r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열림 연산과 닫힘 연산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열림 연산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침식 연산을 수행한 후 다시 팽창 연산을 순차적으로 적용하는 연산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작은 크기의 불필요한 객체들을 제거하는 데 유용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6138" t="40050" r="43700" b="28947"/>
          <a:stretch/>
        </p:blipFill>
        <p:spPr>
          <a:xfrm>
            <a:off x="1835696" y="2643758"/>
            <a:ext cx="5472608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모폴로지</a:t>
            </a:r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열림 연산과 닫힘 연산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닫힘 연산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팽창 연산을 수행한 후 다시 침식 연산을 순차적으로 적용하는 연산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 내부의 작은 구멍이나 간격을 채우는 데 유용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6138" t="34600" r="44488" b="35300"/>
          <a:stretch/>
        </p:blipFill>
        <p:spPr>
          <a:xfrm>
            <a:off x="1907704" y="2715766"/>
            <a:ext cx="5328592" cy="229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7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모폴로지</a:t>
            </a:r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연결 요소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상호 연결되어 있는 픽셀들의 집합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인접한 픽셀의 연결 여부를 결정하는 방법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_4-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연결성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/8-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연결성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2281" t="32501" r="32675" b="38099"/>
          <a:stretch/>
        </p:blipFill>
        <p:spPr>
          <a:xfrm>
            <a:off x="2087724" y="2643758"/>
            <a:ext cx="4968552" cy="234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모폴로지</a:t>
            </a:r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연결 요소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연결 요소를 구하는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분할된 이진 영상을 대상으로 수행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영상에 여러 개의 객체가 존재할 경우 각 객체에 서로 다른 라벨을 할당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연결 요소를 구하는 방법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_1-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패스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/2-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패스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1-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패스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기준위치에서 연결성을 고려하면서 영역 확장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2-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패스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스캔라인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방식으로 영상을 스캔하면서 각 연결 요소에 대해 라벨 할당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0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모폴로지</a:t>
            </a:r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연결 요소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2-pass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알고리즘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영상을 좌에서 우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그리고 위에서 아래쪽 방향으로 처리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 위치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(‘1’)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 위쪽과 왼쪽 확인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-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모두 배경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(‘0’)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이면 현재 픽셀에 새로운 라벨 할당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-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개 중에서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개만 객체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(‘1’)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이면 해당 객체의 라벨을 할당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-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모두 객체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(‘1’)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이면 두 개 중 하나의 라벨을 할당하고 이 두 라벨은 동치로 설정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픽셀에 단계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반복 수행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동치 레이블에 대해 라벨 재설정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00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모폴로지</a:t>
            </a:r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연결 요소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2-pass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알고리즘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7870" t="39500" r="51574" b="33200"/>
          <a:stretch/>
        </p:blipFill>
        <p:spPr>
          <a:xfrm>
            <a:off x="899084" y="2118216"/>
            <a:ext cx="7416824" cy="28083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779912" y="3435846"/>
            <a:ext cx="288032" cy="2880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53856" y="3435846"/>
            <a:ext cx="288032" cy="2880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16016" y="4536101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5=4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738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6" name="Round Same Side Corner Rectangle 6">
            <a:extLst>
              <a:ext uri="{FF2B5EF4-FFF2-40B4-BE49-F238E27FC236}">
                <a16:creationId xmlns:a16="http://schemas.microsoft.com/office/drawing/2014/main" id="{6329D35A-7A76-489A-9D27-F3D0B4A9BDBC}"/>
              </a:ext>
            </a:extLst>
          </p:cNvPr>
          <p:cNvSpPr/>
          <p:nvPr/>
        </p:nvSpPr>
        <p:spPr>
          <a:xfrm rot="2700000">
            <a:off x="2289269" y="2325304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18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27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분할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분할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객체나 객체를 구성하는 의미 있는 영역을 분리하여 구분하는 과정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5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유사하거나 균일한 특징을 가지며 위치적으로 인접한 픽셀들을 병합하여 영역으로 구분하여 표현하는 과정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5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영상을 서로 구분되는 특징을 갖는 다수의 영역으로 분리하는 과정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분할 방법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 기반 방법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(region-based segmentation)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경계 검출 기반 방법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(boundary detection based segmentation)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군집화 기반 방법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(clustering-based segmentation)</a:t>
            </a:r>
          </a:p>
        </p:txBody>
      </p:sp>
    </p:spTree>
    <p:extLst>
      <p:ext uri="{BB962C8B-B14F-4D97-AF65-F5344CB8AC3E}">
        <p14:creationId xmlns:p14="http://schemas.microsoft.com/office/powerpoint/2010/main" val="263249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분할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분할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분할의 기본 원칙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5825" t="39500" r="31494" b="36000"/>
          <a:stretch/>
        </p:blipFill>
        <p:spPr>
          <a:xfrm>
            <a:off x="2087724" y="2067694"/>
            <a:ext cx="4968552" cy="209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5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분할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분할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 기반 방법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 확장 방법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주변 픽셀이나 부분 영역을 병합하여 조금 더 큰 영역을 형성하는 방법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유사도 기준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시작점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연결성 유형 선택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정지 규칙 결정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유사도 측정 방법 결정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유사도 측정에 사용할 특징 정의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유사도 기준 선택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하나 이상의 시작점 선택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시작점의 이웃 픽셀에 대해 유사도 측정을 수행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유사도 측정 통과시 해당 픽셀을 시작점으로 추가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인접한 모든 픽셀에 대해 단계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반복 수행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1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분할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분할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 기반 방법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분할 및 합병 방법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영상을 겹치지 않는 일정 크기의 부분 영역으로 구분한 후 각 부분 영역을 반복적으로 분할하거나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합병을 수행하는 방법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유사도 기준 선택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정지 규칙 결정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4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 트리로 영역 구조 표현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1.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유사도 측정 방법 결정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2.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P(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) = FALSE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영역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영역으로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분리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P(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 </a:t>
            </a:r>
            <a:r>
              <a:rPr lang="en-US" altLang="ko-KR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en-US" altLang="ko-KR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TRUE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만족하는 인접 영역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병합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4.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이상 분리와 병합이 없을 때까지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2, 3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단계 반복 수행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96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분할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분할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 기반 방법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워터세드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밝은 픽셀은 높은 고도를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어두운 픽셀은 낮은 고도를 나타내는 곡면으로 처리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6689" t="50000" r="50394" b="21300"/>
          <a:stretch/>
        </p:blipFill>
        <p:spPr>
          <a:xfrm>
            <a:off x="1655676" y="2715766"/>
            <a:ext cx="5832648" cy="219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0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분할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분할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경계 검출 기반 방법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에지 검출을 통해 구한 에지 정보를 사용하여 영상 분할을 수행하는 방법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에지 연결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 채우기 및 후처리 단계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77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분할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분할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군집화 기반 방법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특징 공간에서 군집화 과정을 통해 영상 분할 수행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절차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영상의 각 픽셀을 특징 공간으로 변환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동질성을 이용해 각 점들을 해당 군집으로 구분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군집 정보를 사용해 입력 영상으로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역변환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90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4397</TotalTime>
  <Words>1449</Words>
  <Application>Microsoft Office PowerPoint</Application>
  <PresentationFormat>화면 슬라이드 쇼(16:9)</PresentationFormat>
  <Paragraphs>234</Paragraphs>
  <Slides>29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Arial</vt:lpstr>
      <vt:lpstr>나눔스퀘어_ac</vt:lpstr>
      <vt:lpstr>Arial Unicode MS</vt:lpstr>
      <vt:lpstr>맑은 고딕</vt:lpstr>
      <vt:lpstr>나눔스퀘어_ac Bold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김 규리</cp:lastModifiedBy>
  <cp:revision>234</cp:revision>
  <dcterms:created xsi:type="dcterms:W3CDTF">2016-12-05T23:26:54Z</dcterms:created>
  <dcterms:modified xsi:type="dcterms:W3CDTF">2020-09-09T04:51:24Z</dcterms:modified>
</cp:coreProperties>
</file>